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669088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ia LADGHEM" initials="NL" lastIdx="3" clrIdx="0">
    <p:extLst>
      <p:ext uri="{19B8F6BF-5375-455C-9EA6-DF929625EA0E}">
        <p15:presenceInfo xmlns:p15="http://schemas.microsoft.com/office/powerpoint/2012/main" userId="S-1-5-21-1394605238-2566601874-1425384253-70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2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24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55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08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32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27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75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83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38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2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73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73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74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1F841-7E8C-49B6-8939-B19E9BA83B15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2"/>
          <a:stretch/>
        </p:blipFill>
        <p:spPr>
          <a:xfrm>
            <a:off x="0" y="2"/>
            <a:ext cx="6858000" cy="104376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10500"/>
            <a:ext cx="6858000" cy="13335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101279" y="261367"/>
            <a:ext cx="2382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chemeClr val="bg1"/>
                </a:solidFill>
              </a:rPr>
              <a:t>OFFRE D’EMPLOI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8258197"/>
            <a:ext cx="6858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HUMAN RESOURCES DEPARTMENT</a:t>
            </a:r>
          </a:p>
          <a:p>
            <a:pPr algn="ctr"/>
            <a:r>
              <a:rPr lang="fr-FR" sz="800" dirty="0" smtClean="0">
                <a:solidFill>
                  <a:schemeClr val="bg1"/>
                </a:solidFill>
                <a:latin typeface="+mj-lt"/>
              </a:rPr>
              <a:t>recrutement@bein.net</a:t>
            </a:r>
          </a:p>
          <a:p>
            <a:pPr algn="ctr"/>
            <a:endParaRPr lang="fr-FR" sz="7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fr-FR" sz="700" dirty="0" err="1">
                <a:solidFill>
                  <a:schemeClr val="bg1"/>
                </a:solidFill>
                <a:latin typeface="+mj-lt"/>
              </a:rPr>
              <a:t>beIN</a:t>
            </a:r>
            <a:r>
              <a:rPr lang="fr-FR" sz="700" dirty="0">
                <a:solidFill>
                  <a:schemeClr val="bg1"/>
                </a:solidFill>
                <a:latin typeface="+mj-lt"/>
              </a:rPr>
              <a:t> SPORTS France</a:t>
            </a:r>
          </a:p>
          <a:p>
            <a:pPr algn="ctr"/>
            <a:r>
              <a:rPr lang="fr-FR" sz="700" dirty="0">
                <a:solidFill>
                  <a:schemeClr val="bg1"/>
                </a:solidFill>
                <a:latin typeface="+mj-lt"/>
              </a:rPr>
              <a:t>53-55 avenue Emile Zola - 92100 Boulogne-Billancourt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0" y="1151241"/>
            <a:ext cx="6858000" cy="55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JURISTE DROIT SOCIAL / RELATIONS </a:t>
            </a:r>
            <a:r>
              <a:rPr lang="fr-FR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SOCIALES en CDD  </a:t>
            </a:r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(H/F)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400" dirty="0" smtClean="0">
                <a:solidFill>
                  <a:srgbClr val="7030A0"/>
                </a:solidFill>
              </a:rPr>
              <a:t>Anglais Courant 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3729" y="1491462"/>
            <a:ext cx="6590541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b="1" dirty="0" smtClean="0">
                <a:solidFill>
                  <a:srgbClr val="5F2987"/>
                </a:solidFill>
                <a:latin typeface="+mj-lt"/>
              </a:rPr>
              <a:t>CONTEXTE</a:t>
            </a:r>
          </a:p>
          <a:p>
            <a:pPr algn="just"/>
            <a:endParaRPr lang="fr-FR" sz="1050" b="1" dirty="0">
              <a:latin typeface="+mj-lt"/>
            </a:endParaRPr>
          </a:p>
          <a:p>
            <a:pPr algn="just"/>
            <a:r>
              <a:rPr lang="fr-FR" sz="1050" dirty="0" smtClean="0">
                <a:latin typeface="+mj-lt"/>
              </a:rPr>
              <a:t>Dans le cadre d’un remplacement de congé d’une durée de 8 mois à compter de septembre 2021, la Direction Juridique de beIN SPORTS recherche un(e) Juriste Droit Social/Relations Sociales pour venir en </a:t>
            </a:r>
            <a:r>
              <a:rPr lang="fr-FR" sz="1050" dirty="0">
                <a:latin typeface="+mj-lt"/>
              </a:rPr>
              <a:t>soutien </a:t>
            </a:r>
            <a:r>
              <a:rPr lang="fr-FR" sz="1050" dirty="0" smtClean="0">
                <a:latin typeface="+mj-lt"/>
              </a:rPr>
              <a:t>du Directeur des </a:t>
            </a:r>
            <a:r>
              <a:rPr lang="fr-FR" sz="1050" dirty="0" smtClean="0">
                <a:latin typeface="+mj-lt"/>
              </a:rPr>
              <a:t>Ressources Humaines.</a:t>
            </a:r>
            <a:endParaRPr lang="fr-FR" sz="1050" dirty="0" smtClean="0">
              <a:latin typeface="+mj-lt"/>
            </a:endParaRPr>
          </a:p>
          <a:p>
            <a:pPr algn="just"/>
            <a:endParaRPr lang="fr-FR" sz="1050" dirty="0" smtClean="0">
              <a:latin typeface="+mj-lt"/>
            </a:endParaRPr>
          </a:p>
          <a:p>
            <a:pPr algn="just"/>
            <a:r>
              <a:rPr lang="fr-FR" sz="1050" dirty="0" smtClean="0">
                <a:latin typeface="+mj-lt"/>
              </a:rPr>
              <a:t>Dans </a:t>
            </a:r>
            <a:r>
              <a:rPr lang="fr-FR" sz="1050" dirty="0">
                <a:latin typeface="+mj-lt"/>
              </a:rPr>
              <a:t>un </a:t>
            </a:r>
            <a:r>
              <a:rPr lang="fr-FR" sz="1050" dirty="0" smtClean="0">
                <a:latin typeface="+mj-lt"/>
              </a:rPr>
              <a:t>environnement international, </a:t>
            </a:r>
            <a:r>
              <a:rPr lang="fr-FR" sz="1050" dirty="0">
                <a:latin typeface="+mj-lt"/>
              </a:rPr>
              <a:t>dynamique et challengeant à taille </a:t>
            </a:r>
            <a:r>
              <a:rPr lang="fr-FR" sz="1050" dirty="0" smtClean="0">
                <a:latin typeface="+mj-lt"/>
              </a:rPr>
              <a:t>humaine, vous appréciez travailler en équipe et faites preuve de capacités organisationnelles et d’analyse.</a:t>
            </a:r>
            <a:endParaRPr lang="fr-FR" sz="1050" dirty="0">
              <a:latin typeface="+mj-lt"/>
            </a:endParaRPr>
          </a:p>
          <a:p>
            <a:pPr algn="just"/>
            <a:endParaRPr lang="fr-FR" sz="1050" b="1" dirty="0">
              <a:latin typeface="+mj-lt"/>
            </a:endParaRPr>
          </a:p>
          <a:p>
            <a:pPr algn="just"/>
            <a:r>
              <a:rPr lang="fr-FR" sz="1050" b="1" dirty="0" smtClean="0">
                <a:latin typeface="+mj-lt"/>
              </a:rPr>
              <a:t>MISSIONS</a:t>
            </a:r>
          </a:p>
          <a:p>
            <a:pPr algn="just"/>
            <a:endParaRPr lang="fr-FR" sz="1050" b="1" dirty="0" smtClean="0">
              <a:latin typeface="+mj-lt"/>
            </a:endParaRPr>
          </a:p>
          <a:p>
            <a:pPr algn="just"/>
            <a:r>
              <a:rPr lang="fr-FR" sz="1050" dirty="0" smtClean="0">
                <a:latin typeface="+mj-lt"/>
              </a:rPr>
              <a:t>Au </a:t>
            </a:r>
            <a:r>
              <a:rPr lang="fr-FR" sz="1050" dirty="0">
                <a:latin typeface="+mj-lt"/>
              </a:rPr>
              <a:t>sein de la Direction Juridique et en étroite collaboration avec le service RH, il / elle  aura pour missions principales de 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+mj-lt"/>
              </a:rPr>
              <a:t>Assister </a:t>
            </a:r>
            <a:r>
              <a:rPr lang="fr-FR" sz="1050" dirty="0">
                <a:latin typeface="+mj-lt"/>
              </a:rPr>
              <a:t>le </a:t>
            </a:r>
            <a:r>
              <a:rPr lang="fr-FR" sz="1050" dirty="0" smtClean="0">
                <a:latin typeface="+mj-lt"/>
              </a:rPr>
              <a:t>Directeur des </a:t>
            </a:r>
            <a:r>
              <a:rPr lang="fr-FR" sz="1050" dirty="0">
                <a:latin typeface="+mj-lt"/>
              </a:rPr>
              <a:t>RH dans la gestion des Instances Représentatives du Personnel </a:t>
            </a:r>
            <a:r>
              <a:rPr lang="fr-FR" sz="1050" dirty="0" smtClean="0">
                <a:latin typeface="+mj-lt"/>
              </a:rPr>
              <a:t>: </a:t>
            </a:r>
            <a:endParaRPr lang="fr-FR" sz="1050" dirty="0">
              <a:latin typeface="+mj-lt"/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+mj-lt"/>
              </a:rPr>
              <a:t>convocation </a:t>
            </a:r>
            <a:r>
              <a:rPr lang="fr-FR" sz="1050" dirty="0">
                <a:latin typeface="+mj-lt"/>
              </a:rPr>
              <a:t>des instances,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+mj-lt"/>
              </a:rPr>
              <a:t>élaboration </a:t>
            </a:r>
            <a:r>
              <a:rPr lang="fr-FR" sz="1050" dirty="0">
                <a:latin typeface="+mj-lt"/>
              </a:rPr>
              <a:t>des ordres du jour et des documents à produire dans le cadre des instances et des obligations de négociation,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+mj-lt"/>
              </a:rPr>
              <a:t>préparation et participation aux réunions</a:t>
            </a:r>
            <a:r>
              <a:rPr lang="fr-FR" sz="1050" dirty="0">
                <a:latin typeface="+mj-lt"/>
              </a:rPr>
              <a:t>,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+mj-lt"/>
              </a:rPr>
              <a:t>rédaction </a:t>
            </a:r>
            <a:r>
              <a:rPr lang="fr-FR" sz="1050" dirty="0">
                <a:latin typeface="+mj-lt"/>
              </a:rPr>
              <a:t>de comptes </a:t>
            </a:r>
            <a:r>
              <a:rPr lang="fr-FR" sz="1050" dirty="0" smtClean="0">
                <a:latin typeface="+mj-lt"/>
              </a:rPr>
              <a:t>rendus et </a:t>
            </a:r>
            <a:r>
              <a:rPr lang="fr-FR" sz="1050" dirty="0">
                <a:latin typeface="+mj-lt"/>
              </a:rPr>
              <a:t>de projet d’accord collectif,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+mj-lt"/>
              </a:rPr>
              <a:t>suivi </a:t>
            </a:r>
            <a:r>
              <a:rPr lang="fr-FR" sz="1050" dirty="0">
                <a:latin typeface="+mj-lt"/>
              </a:rPr>
              <a:t>des chantiers mis en place au sein des instances 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+mj-lt"/>
              </a:rPr>
              <a:t>Assurer </a:t>
            </a:r>
            <a:r>
              <a:rPr lang="fr-FR" sz="1050" dirty="0">
                <a:latin typeface="+mj-lt"/>
              </a:rPr>
              <a:t>la </a:t>
            </a:r>
            <a:r>
              <a:rPr lang="fr-FR" sz="1050" dirty="0" smtClean="0">
                <a:latin typeface="+mj-lt"/>
              </a:rPr>
              <a:t>supervision de la rédaction </a:t>
            </a:r>
            <a:r>
              <a:rPr lang="fr-FR" sz="1050" dirty="0">
                <a:latin typeface="+mj-lt"/>
              </a:rPr>
              <a:t>et l’édition de contrats de </a:t>
            </a:r>
            <a:r>
              <a:rPr lang="fr-FR" sz="1050" dirty="0" smtClean="0">
                <a:latin typeface="+mj-lt"/>
              </a:rPr>
              <a:t>travail, avenants, courriers… </a:t>
            </a:r>
            <a:r>
              <a:rPr lang="fr-FR" sz="1050" dirty="0">
                <a:latin typeface="+mj-lt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+mj-lt"/>
              </a:rPr>
              <a:t>Effectuer </a:t>
            </a:r>
            <a:r>
              <a:rPr lang="fr-FR" sz="1050" dirty="0">
                <a:latin typeface="+mj-lt"/>
              </a:rPr>
              <a:t>toute recherche et analyse juridique pour le compte du service RH en collaboration avec les conseils externes de la Société 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+mj-lt"/>
              </a:rPr>
              <a:t>Collaborer </a:t>
            </a:r>
            <a:r>
              <a:rPr lang="fr-FR" sz="1050" dirty="0">
                <a:latin typeface="+mj-lt"/>
              </a:rPr>
              <a:t>aux dossiers disciplinaires et contentieux </a:t>
            </a:r>
            <a:r>
              <a:rPr lang="fr-FR" sz="1050" dirty="0" smtClean="0">
                <a:latin typeface="+mj-lt"/>
              </a:rPr>
              <a:t>RH/</a:t>
            </a:r>
            <a:r>
              <a:rPr lang="fr-FR" sz="1050" dirty="0" err="1" smtClean="0">
                <a:latin typeface="+mj-lt"/>
              </a:rPr>
              <a:t>urssaf</a:t>
            </a:r>
            <a:r>
              <a:rPr lang="fr-FR" sz="105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fr-FR" sz="1050" dirty="0">
                <a:latin typeface="+mj-lt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+mj-lt"/>
              </a:rPr>
              <a:t>Assurer </a:t>
            </a:r>
            <a:r>
              <a:rPr lang="fr-FR" sz="1050" dirty="0">
                <a:latin typeface="+mj-lt"/>
              </a:rPr>
              <a:t>un suivi de l’évolution du droit social et procéder à toute recommandation veillant à garantir la conformité juridique des </a:t>
            </a:r>
            <a:r>
              <a:rPr lang="fr-FR" sz="1050" dirty="0" err="1">
                <a:latin typeface="+mj-lt"/>
              </a:rPr>
              <a:t>process</a:t>
            </a:r>
            <a:r>
              <a:rPr lang="fr-FR" sz="1050" dirty="0">
                <a:latin typeface="+mj-lt"/>
              </a:rPr>
              <a:t> RH.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+mj-lt"/>
              </a:rPr>
              <a:t>Par </a:t>
            </a:r>
            <a:r>
              <a:rPr lang="fr-FR" sz="1050" dirty="0">
                <a:latin typeface="+mj-lt"/>
              </a:rPr>
              <a:t>ailleurs, il / elle sera amené(e) à collaborer selon les besoins de la Direction Juridique à d’autres travaux juridiques pouvant porter sur les contrats de prestations de service de la Société.</a:t>
            </a:r>
          </a:p>
          <a:p>
            <a:pPr algn="ctr"/>
            <a:endParaRPr lang="fr-FR" sz="1050" dirty="0">
              <a:latin typeface="+mj-lt"/>
            </a:endParaRPr>
          </a:p>
          <a:p>
            <a:pPr algn="just"/>
            <a:endParaRPr lang="fr-FR" sz="1050" dirty="0">
              <a:latin typeface="+mj-lt"/>
            </a:endParaRPr>
          </a:p>
          <a:p>
            <a:pPr algn="just"/>
            <a:r>
              <a:rPr lang="fr-FR" sz="1050" b="1" dirty="0">
                <a:latin typeface="+mj-lt"/>
              </a:rPr>
              <a:t>PROFIL RECHERCHE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+mj-lt"/>
              </a:rPr>
              <a:t>Formation </a:t>
            </a:r>
            <a:r>
              <a:rPr lang="fr-FR" sz="1050" dirty="0">
                <a:latin typeface="+mj-lt"/>
              </a:rPr>
              <a:t>de niveau Master 2 en Droit Social </a:t>
            </a:r>
            <a:endParaRPr lang="fr-FR" sz="1050" dirty="0" smtClean="0">
              <a:latin typeface="+mj-lt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+mj-lt"/>
              </a:rPr>
              <a:t>5 </a:t>
            </a:r>
            <a:r>
              <a:rPr lang="fr-FR" sz="1050" dirty="0">
                <a:latin typeface="+mj-lt"/>
              </a:rPr>
              <a:t>ans d’expérience minimum dans des fonctions similaires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50" dirty="0">
                <a:latin typeface="+mj-lt"/>
              </a:rPr>
              <a:t>Maîtrise des outils de gestion Windows : Excel, Word et Powerpoint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+mj-lt"/>
              </a:rPr>
              <a:t>Anglais courant exigé (bon niveau en anglais)</a:t>
            </a:r>
            <a:endParaRPr lang="fr-FR" sz="1050" dirty="0">
              <a:latin typeface="+mj-lt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+mj-lt"/>
              </a:rPr>
              <a:t>Grande </a:t>
            </a:r>
            <a:r>
              <a:rPr lang="fr-FR" sz="1050" dirty="0">
                <a:latin typeface="+mj-lt"/>
              </a:rPr>
              <a:t>Rigueur, </a:t>
            </a:r>
            <a:r>
              <a:rPr lang="fr-FR" sz="1050" dirty="0" smtClean="0">
                <a:latin typeface="+mj-lt"/>
              </a:rPr>
              <a:t>discrétion</a:t>
            </a:r>
            <a:r>
              <a:rPr lang="fr-FR" sz="1050" dirty="0">
                <a:latin typeface="+mj-lt"/>
              </a:rPr>
              <a:t>, organisation, esprit d’analyse et de synthèse, force de proposition </a:t>
            </a:r>
            <a:r>
              <a:rPr lang="fr-FR" sz="1050" dirty="0" smtClean="0">
                <a:latin typeface="+mj-lt"/>
              </a:rPr>
              <a:t>et </a:t>
            </a:r>
            <a:r>
              <a:rPr lang="fr-FR" sz="1050" dirty="0">
                <a:latin typeface="+mj-lt"/>
              </a:rPr>
              <a:t>sens du travail en équipe</a:t>
            </a:r>
          </a:p>
          <a:p>
            <a:pPr algn="ctr"/>
            <a:r>
              <a:rPr lang="fr-FR" sz="1050" dirty="0" smtClean="0">
                <a:solidFill>
                  <a:srgbClr val="5F2987"/>
                </a:solidFill>
                <a:latin typeface="+mj-lt"/>
              </a:rPr>
              <a:t>Tous </a:t>
            </a:r>
            <a:r>
              <a:rPr lang="fr-FR" sz="1050" dirty="0">
                <a:solidFill>
                  <a:srgbClr val="5F2987"/>
                </a:solidFill>
                <a:latin typeface="+mj-lt"/>
              </a:rPr>
              <a:t>nos postes sont ouverts aux personnes en situation de handicap.</a:t>
            </a:r>
          </a:p>
          <a:p>
            <a:pPr algn="just"/>
            <a:endParaRPr lang="fr-FR" sz="1050" b="1" dirty="0" smtClean="0">
              <a:solidFill>
                <a:srgbClr val="5F2987"/>
              </a:solidFill>
              <a:latin typeface="+mj-lt"/>
            </a:endParaRPr>
          </a:p>
          <a:p>
            <a:pPr algn="just"/>
            <a:endParaRPr lang="fr-FR" sz="1000" b="1" dirty="0" smtClean="0">
              <a:solidFill>
                <a:srgbClr val="5F2987"/>
              </a:solidFill>
              <a:latin typeface="+mj-lt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61" y="179083"/>
            <a:ext cx="2011689" cy="39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4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3548</TotalTime>
  <Words>368</Words>
  <Application>Microsoft Office PowerPoint</Application>
  <PresentationFormat>Affichage à l'écran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Manon BARBAY</dc:creator>
  <cp:lastModifiedBy>Léa ISSAADI</cp:lastModifiedBy>
  <cp:revision>131</cp:revision>
  <cp:lastPrinted>2021-05-05T12:43:30Z</cp:lastPrinted>
  <dcterms:created xsi:type="dcterms:W3CDTF">2017-03-06T15:09:43Z</dcterms:created>
  <dcterms:modified xsi:type="dcterms:W3CDTF">2021-07-19T14:36:54Z</dcterms:modified>
</cp:coreProperties>
</file>